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notesSlide12.xml" ContentType="application/vnd.openxmlformats-officedocument.presentationml.notesSlide+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15.xml.rels" ContentType="application/vnd.openxmlformats-package.relationships+xml"/>
  <Override PartName="/ppt/notesSlides/_rels/notesSlide2.xml.rels" ContentType="application/vnd.openxmlformats-package.relationships+xml"/>
  <Override PartName="/ppt/notesSlides/_rels/notesSlide14.xml.rels" ContentType="application/vnd.openxmlformats-package.relationships+xml"/>
  <Override PartName="/ppt/notesSlides/_rels/notesSlide9.xml.rels" ContentType="application/vnd.openxmlformats-package.relationships+xml"/>
  <Override PartName="/ppt/notesSlides/_rels/notesSlide1.xml.rels" ContentType="application/vnd.openxmlformats-package.relationships+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32.png" ContentType="image/png"/>
  <Override PartName="/ppt/media/image31.png" ContentType="image/png"/>
  <Override PartName="/ppt/media/image27.jpeg" ContentType="image/jpeg"/>
  <Override PartName="/ppt/media/image1.png" ContentType="image/png"/>
  <Override PartName="/ppt/media/image26.jpeg" ContentType="image/jpeg"/>
  <Override PartName="/ppt/media/image23.png" ContentType="image/png"/>
  <Override PartName="/ppt/media/image22.png" ContentType="image/png"/>
  <Override PartName="/ppt/media/image21.png" ContentType="image/png"/>
  <Override PartName="/ppt/media/image19.png" ContentType="image/png"/>
  <Override PartName="/ppt/media/image17.png" ContentType="image/png"/>
  <Override PartName="/ppt/media/image13.png" ContentType="image/png"/>
  <Override PartName="/ppt/media/image12.png" ContentType="image/png"/>
  <Override PartName="/ppt/media/image30.png" ContentType="image/png"/>
  <Override PartName="/ppt/media/image11.jpeg" ContentType="image/jpeg"/>
  <Override PartName="/ppt/media/image5.png" ContentType="image/png"/>
  <Override PartName="/ppt/media/image9.png" ContentType="image/png"/>
  <Override PartName="/ppt/media/image8.jpeg" ContentType="image/jpeg"/>
  <Override PartName="/ppt/media/image20.png" ContentType="image/png"/>
  <Override PartName="/ppt/media/image10.jpeg" ContentType="image/jpeg"/>
  <Override PartName="/ppt/media/image18.png" ContentType="image/png"/>
  <Override PartName="/ppt/media/image7.jpeg" ContentType="image/jpeg"/>
  <Override PartName="/ppt/media/image29.png" ContentType="image/png"/>
  <Override PartName="/ppt/media/image6.png" ContentType="image/png"/>
  <Override PartName="/ppt/media/image14.png" ContentType="image/png"/>
  <Override PartName="/ppt/media/image25.png" ContentType="image/png"/>
  <Override PartName="/ppt/media/image2.png" ContentType="image/png"/>
  <Override PartName="/ppt/media/image4.jpeg" ContentType="image/jpeg"/>
  <Override PartName="/ppt/media/image28.jpeg" ContentType="image/jpeg"/>
  <Override PartName="/ppt/media/image15.png" ContentType="image/png"/>
  <Override PartName="/ppt/media/image3.jpeg" ContentType="image/jpeg"/>
  <Override PartName="/ppt/media/image16.png" ContentType="image/png"/>
  <Override PartName="/ppt/media/image24.png" ContentType="image/png"/>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slideMasters/_rels/slideMaster1.xml.rels" ContentType="application/vnd.openxmlformats-package.relationships+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Click to edit the notes format</a:t>
            </a:r>
            <a:endParaRPr/>
          </a:p>
        </p:txBody>
      </p:sp>
      <p:sp>
        <p:nvSpPr>
          <p:cNvPr id="40" name="PlaceHolder 2"/>
          <p:cNvSpPr>
            <a:spLocks noGrp="1"/>
          </p:cNvSpPr>
          <p:nvPr>
            <p:ph type="hdr"/>
          </p:nvPr>
        </p:nvSpPr>
        <p:spPr>
          <a:xfrm>
            <a:off x="0" y="0"/>
            <a:ext cx="3372840" cy="502560"/>
          </a:xfrm>
          <a:prstGeom prst="rect">
            <a:avLst/>
          </a:prstGeom>
        </p:spPr>
        <p:txBody>
          <a:bodyPr lIns="0" rIns="0" tIns="0" bIns="0"/>
          <a:p>
            <a:r>
              <a:rPr lang="en-US" sz="1400">
                <a:latin typeface="Times New Roman"/>
              </a:rPr>
              <a:t>&lt;header&gt;</a:t>
            </a:r>
            <a:endParaRPr/>
          </a:p>
        </p:txBody>
      </p:sp>
      <p:sp>
        <p:nvSpPr>
          <p:cNvPr id="41" name="PlaceHolder 3"/>
          <p:cNvSpPr>
            <a:spLocks noGrp="1"/>
          </p:cNvSpPr>
          <p:nvPr>
            <p:ph type="dt"/>
          </p:nvPr>
        </p:nvSpPr>
        <p:spPr>
          <a:xfrm>
            <a:off x="4399200" y="0"/>
            <a:ext cx="3372840" cy="502560"/>
          </a:xfrm>
          <a:prstGeom prst="rect">
            <a:avLst/>
          </a:prstGeom>
        </p:spPr>
        <p:txBody>
          <a:bodyPr lIns="0" rIns="0" tIns="0" bIns="0"/>
          <a:p>
            <a:pPr algn="r"/>
            <a:r>
              <a:rPr lang="en-US" sz="1400">
                <a:latin typeface="Times New Roman"/>
              </a:rPr>
              <a:t>&lt;date/time&gt;</a:t>
            </a:r>
            <a:endParaRPr/>
          </a:p>
        </p:txBody>
      </p:sp>
      <p:sp>
        <p:nvSpPr>
          <p:cNvPr id="42" name="PlaceHolder 4"/>
          <p:cNvSpPr>
            <a:spLocks noGrp="1"/>
          </p:cNvSpPr>
          <p:nvPr>
            <p:ph type="ftr"/>
          </p:nvPr>
        </p:nvSpPr>
        <p:spPr>
          <a:xfrm>
            <a:off x="0" y="9555480"/>
            <a:ext cx="3372840" cy="502560"/>
          </a:xfrm>
          <a:prstGeom prst="rect">
            <a:avLst/>
          </a:prstGeom>
        </p:spPr>
        <p:txBody>
          <a:bodyPr lIns="0" rIns="0" tIns="0" bIns="0" anchor="b"/>
          <a:p>
            <a:r>
              <a:rPr lang="en-US" sz="1400">
                <a:latin typeface="Times New Roman"/>
              </a:rPr>
              <a:t>&lt;footer&gt;</a:t>
            </a:r>
            <a:endParaRPr/>
          </a:p>
        </p:txBody>
      </p:sp>
      <p:sp>
        <p:nvSpPr>
          <p:cNvPr id="43" name="PlaceHolder 5"/>
          <p:cNvSpPr>
            <a:spLocks noGrp="1"/>
          </p:cNvSpPr>
          <p:nvPr>
            <p:ph type="sldNum"/>
          </p:nvPr>
        </p:nvSpPr>
        <p:spPr>
          <a:xfrm>
            <a:off x="4399200" y="9555480"/>
            <a:ext cx="3372840" cy="502560"/>
          </a:xfrm>
          <a:prstGeom prst="rect">
            <a:avLst/>
          </a:prstGeom>
        </p:spPr>
        <p:txBody>
          <a:bodyPr lIns="0" rIns="0" tIns="0" bIns="0" anchor="b"/>
          <a:p>
            <a:pPr algn="r"/>
            <a:fld id="{324391A0-ACC1-4D54-9922-96D4D8D3374A}" type="slidenum">
              <a:rPr lang="en-US" sz="1400">
                <a:latin typeface="Times New Roman"/>
              </a:rPr>
              <a:t>&lt;number&gt;</a:t>
            </a:fld>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8"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Hello Everyone, my name is Rachel Bicknell and I'm going to explain to you how to build a network and how the Internet works.</a:t>
            </a:r>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In this example please pretend that the router is a cloud of routers connected together.  The source address is Arlington, VA and the destination address is New York, NY.  The datagram or piece of mail goes to the local post office, and then off to a few regional post offices, back to a local new york city post office, and then to the dstination address in New York City.</a:t>
            </a:r>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8"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Same thing happens in a network.  A laptop wants to connect to another laptop, so that stays in the local area network.  However, if that laptop wants to connect with the server, it has go to to a switch, a router, and then another switch to get to the server.</a:t>
            </a:r>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9"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There are multiple vendors one can use to create a network.  Some of the most popular are Cisco, Juniper, Brocade and Extreme.</a:t>
            </a:r>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0"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You can also create simulated networks on your own computer.  There are two popular ones you can use – either GNS3 or Unified Networking Labs.</a:t>
            </a:r>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1"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This screen shot shows someone using GNS3 to simulate a network.  It gives a nice graphical user interface to see routers, switches, and then it's easy to log into those simulated devices.</a:t>
            </a:r>
            <a:endParaRPr/>
          </a:p>
          <a:p>
            <a:endParaRPr/>
          </a:p>
          <a:p>
            <a:r>
              <a:rPr lang="en-US" sz="2000">
                <a:latin typeface="Arial"/>
              </a:rPr>
              <a:t>GNS3 is the most mature software of the two.</a:t>
            </a:r>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2"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This screen shot shows someone using Unified Networking Lab to simulate a different network.  It gives a nice graphical user interface to see routers, switches, firewalls and other networking devices.</a:t>
            </a:r>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9"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What is a network? In general a network is  a group or system of interconnected people or things. </a:t>
            </a:r>
            <a:endParaRPr/>
          </a:p>
          <a:p>
            <a:endParaRPr/>
          </a:p>
          <a:p>
            <a:r>
              <a:rPr lang="en-US" sz="2000">
                <a:latin typeface="Arial"/>
              </a:rPr>
              <a:t> </a:t>
            </a:r>
            <a:r>
              <a:rPr lang="en-US" sz="2000">
                <a:latin typeface="Arial"/>
              </a:rPr>
              <a:t>In information technology, there are two main types of networks.  A local area network, or LAN, connects computers, tablets, phones and other type of network devices together.  A LAN is located in a small physical network.</a:t>
            </a:r>
            <a:endParaRPr/>
          </a:p>
          <a:p>
            <a:endParaRPr/>
          </a:p>
          <a:p>
            <a:r>
              <a:rPr lang="en-US" sz="2000">
                <a:latin typeface="Arial"/>
              </a:rPr>
              <a:t>A wide area network, or WAN, only connects networking devices together. WANs are located more geographically.  A WAN could be two datacenters a couple of miles away, or a WAN could be two datacenters crossing countries.</a:t>
            </a:r>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0"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This example diagram shows you an LAN looks like.  As you can see, this diagram shows a family's home network.  As you can see they have laptops, servers, and tables and phones all connected to the LAN.</a:t>
            </a:r>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1"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This picture shows you what a WAN or Internetwork looks like.  As you can see this WAN crosses state, countries, and even oceans.</a:t>
            </a:r>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2"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What does a network consist of?  Mostly routers and switches.  First, let me explain to you what a switch is.</a:t>
            </a:r>
            <a:endParaRPr/>
          </a:p>
          <a:p>
            <a:endParaRPr/>
          </a:p>
          <a:p>
            <a:r>
              <a:rPr lang="en-US" sz="2000">
                <a:latin typeface="Arial"/>
              </a:rPr>
              <a:t>A switch is like a controller, allowing devices to talk to each other locally.</a:t>
            </a:r>
            <a:endParaRPr/>
          </a:p>
          <a:p>
            <a:endParaRPr/>
          </a:p>
          <a:p>
            <a:r>
              <a:rPr lang="en-US" sz="2000">
                <a:latin typeface="Arial"/>
              </a:rPr>
              <a:t>Think of your local post office.  You can send mail from Ashburn to other places in Ashburn and the mail is all sorted and sent out of the local Ashburn post office.</a:t>
            </a:r>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3"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Here are two examples of what a switch can look like.  They can be small like the picture on the left, or very big like the picture on the right.</a:t>
            </a:r>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4"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A router is more like your regional post office.   If you are sending an piece of snail mail from Ashburn and want it to go to a house in Maryland, it would first go to your local post office, then a regional post office in Virginia, then off to another regional post office in Maryland, and then back to a local post in Maryland.</a:t>
            </a:r>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5"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Here are two examples of what a router can look like.  They can be small and simple like the picture on the left, or very big and complicated like the picture on the right.</a:t>
            </a:r>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6" name="PlaceHolder 1"/>
          <p:cNvSpPr>
            <a:spLocks noGrp="1"/>
          </p:cNvSpPr>
          <p:nvPr>
            <p:ph type="body"/>
          </p:nvPr>
        </p:nvSpPr>
        <p:spPr>
          <a:xfrm>
            <a:off x="777240" y="4777560"/>
            <a:ext cx="6217560" cy="4525920"/>
          </a:xfrm>
          <a:prstGeom prst="rect">
            <a:avLst/>
          </a:prstGeom>
        </p:spPr>
        <p:txBody>
          <a:bodyPr lIns="0" rIns="0" tIns="0" bIns="0"/>
          <a:p>
            <a:r>
              <a:rPr lang="en-US" sz="2000">
                <a:latin typeface="Arial"/>
              </a:rPr>
              <a:t>A network datagram is a piece of mail for computers.  Just like a piece of mail, it has a source (where it originally comes from) and a destination (where the mail is going to.)  These pieces of mail, or datagrams get sent all around a local network and maybe even on a wide area network.</a:t>
            </a:r>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27"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28"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30"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31"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32"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33"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35"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36"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37" name="" descr=""/>
          <p:cNvPicPr/>
          <p:nvPr/>
        </p:nvPicPr>
        <p:blipFill>
          <a:blip r:embed="rId2"/>
          <a:stretch>
            <a:fillRect/>
          </a:stretch>
        </p:blipFill>
        <p:spPr>
          <a:xfrm>
            <a:off x="2291400" y="1768680"/>
            <a:ext cx="5496480" cy="4384440"/>
          </a:xfrm>
          <a:prstGeom prst="rect">
            <a:avLst/>
          </a:prstGeom>
          <a:ln>
            <a:noFill/>
          </a:ln>
        </p:spPr>
      </p:pic>
      <p:pic>
        <p:nvPicPr>
          <p:cNvPr id="38" name="" descr=""/>
          <p:cNvPicPr/>
          <p:nvPr/>
        </p:nvPicPr>
        <p:blipFill>
          <a:blip r:embed="rId3"/>
          <a:stretch>
            <a:fillRect/>
          </a:stretch>
        </p:blipFill>
        <p:spPr>
          <a:xfrm>
            <a:off x="2291400" y="1768680"/>
            <a:ext cx="5496480" cy="4384440"/>
          </a:xfrm>
          <a:prstGeom prst="rect">
            <a:avLst/>
          </a:prstGeom>
          <a:ln>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6" name="PlaceHolder 2"/>
          <p:cNvSpPr>
            <a:spLocks noGrp="1"/>
          </p:cNvSpPr>
          <p:nvPr>
            <p:ph type="subTitle"/>
          </p:nvPr>
        </p:nvSpPr>
        <p:spPr>
          <a:xfrm>
            <a:off x="504000" y="1769040"/>
            <a:ext cx="9071640" cy="438480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8"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0"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1"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216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5"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6"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17"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9"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20"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1"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23"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24"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5"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lIns="0" rIns="0" tIns="0" bIns="0" anchor="ctr"/>
          <a:p>
            <a:pPr algn="ctr"/>
            <a:r>
              <a:rPr lang="en-US" sz="4400">
                <a:latin typeface="Arial"/>
              </a:rPr>
              <a:t>Click to edit the title text format</a:t>
            </a:r>
            <a:endParaRPr/>
          </a:p>
        </p:txBody>
      </p:sp>
      <p:sp>
        <p:nvSpPr>
          <p:cNvPr id="1" name="PlaceHolder 2"/>
          <p:cNvSpPr>
            <a:spLocks noGrp="1"/>
          </p:cNvSpPr>
          <p:nvPr>
            <p:ph type="body"/>
          </p:nvPr>
        </p:nvSpPr>
        <p:spPr>
          <a:xfrm>
            <a:off x="504000" y="1769040"/>
            <a:ext cx="9071640" cy="4384440"/>
          </a:xfrm>
          <a:prstGeom prst="rect">
            <a:avLst/>
          </a:prstGeom>
        </p:spPr>
        <p:txBody>
          <a:bodyPr lIns="0" rIns="0" tIns="0" bIns="0"/>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
        <p:nvSpPr>
          <p:cNvPr id="2" name="PlaceHolder 3"/>
          <p:cNvSpPr>
            <a:spLocks noGrp="1"/>
          </p:cNvSpPr>
          <p:nvPr>
            <p:ph type="dt"/>
          </p:nvPr>
        </p:nvSpPr>
        <p:spPr>
          <a:xfrm>
            <a:off x="504000" y="6887160"/>
            <a:ext cx="2348280" cy="521280"/>
          </a:xfrm>
          <a:prstGeom prst="rect">
            <a:avLst/>
          </a:prstGeom>
        </p:spPr>
        <p:txBody>
          <a:bodyPr lIns="0" rIns="0" tIns="0" bIns="0"/>
          <a:p>
            <a:r>
              <a:rPr lang="en-US" sz="1400">
                <a:latin typeface="Times New Roman"/>
              </a:rPr>
              <a:t>&lt;date/time&gt;</a:t>
            </a:r>
            <a:endParaRPr/>
          </a:p>
        </p:txBody>
      </p:sp>
      <p:sp>
        <p:nvSpPr>
          <p:cNvPr id="3" name="PlaceHolder 4"/>
          <p:cNvSpPr>
            <a:spLocks noGrp="1"/>
          </p:cNvSpPr>
          <p:nvPr>
            <p:ph type="ftr"/>
          </p:nvPr>
        </p:nvSpPr>
        <p:spPr>
          <a:xfrm>
            <a:off x="3447360" y="6887160"/>
            <a:ext cx="3195000" cy="521280"/>
          </a:xfrm>
          <a:prstGeom prst="rect">
            <a:avLst/>
          </a:prstGeom>
        </p:spPr>
        <p:txBody>
          <a:bodyPr lIns="0" rIns="0" tIns="0" bIns="0"/>
          <a:p>
            <a:pPr algn="ctr"/>
            <a:r>
              <a:rPr lang="en-US" sz="1400">
                <a:latin typeface="Times New Roman"/>
              </a:rPr>
              <a:t>&lt;footer&gt;</a:t>
            </a:r>
            <a:endParaRPr/>
          </a:p>
        </p:txBody>
      </p:sp>
      <p:sp>
        <p:nvSpPr>
          <p:cNvPr id="4" name="PlaceHolder 5"/>
          <p:cNvSpPr>
            <a:spLocks noGrp="1"/>
          </p:cNvSpPr>
          <p:nvPr>
            <p:ph type="sldNum"/>
          </p:nvPr>
        </p:nvSpPr>
        <p:spPr>
          <a:xfrm>
            <a:off x="7227360" y="6887160"/>
            <a:ext cx="2348280" cy="521280"/>
          </a:xfrm>
          <a:prstGeom prst="rect">
            <a:avLst/>
          </a:prstGeom>
        </p:spPr>
        <p:txBody>
          <a:bodyPr lIns="0" rIns="0" tIns="0" bIns="0"/>
          <a:p>
            <a:pPr algn="r"/>
            <a:fld id="{610FC076-B907-407C-B29A-D3476B18950F}" type="slidenum">
              <a:rPr lang="en-US" sz="1400">
                <a:latin typeface="Times New Roman"/>
              </a:rPr>
              <a:t>&lt;number&gt;</a:t>
            </a:fld>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slideLayout" Target="../slideLayouts/slideLayout1.xml"/><Relationship Id="rId8"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slideLayout" Target="../slideLayouts/slideLayout1.xml"/><Relationship Id="rId8"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slideLayout" Target="../slideLayouts/slideLayout11.xml"/><Relationship Id="rId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4.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3.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3.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slideLayout" Target="../slideLayouts/slideLayout4.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4.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4.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4.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4" name="" descr=""/>
          <p:cNvPicPr/>
          <p:nvPr/>
        </p:nvPicPr>
        <p:blipFill>
          <a:blip r:embed="rId1"/>
          <a:stretch>
            <a:fillRect/>
          </a:stretch>
        </p:blipFill>
        <p:spPr>
          <a:xfrm>
            <a:off x="4206240" y="1188720"/>
            <a:ext cx="5577840" cy="4225320"/>
          </a:xfrm>
          <a:prstGeom prst="rect">
            <a:avLst/>
          </a:prstGeom>
          <a:ln>
            <a:noFill/>
          </a:ln>
        </p:spPr>
      </p:pic>
      <p:sp>
        <p:nvSpPr>
          <p:cNvPr id="45" name="TextShape 1"/>
          <p:cNvSpPr txBox="1"/>
          <p:nvPr/>
        </p:nvSpPr>
        <p:spPr>
          <a:xfrm>
            <a:off x="274320" y="365760"/>
            <a:ext cx="4023360" cy="5715000"/>
          </a:xfrm>
          <a:prstGeom prst="rect">
            <a:avLst/>
          </a:prstGeom>
        </p:spPr>
        <p:txBody>
          <a:bodyPr lIns="90000" rIns="90000" tIns="45000" bIns="45000"/>
          <a:p>
            <a:pPr algn="ctr"/>
            <a:r>
              <a:rPr lang="en-US" sz="6600">
                <a:latin typeface="Arial"/>
              </a:rPr>
              <a:t>How to Build a Network</a:t>
            </a:r>
            <a:endParaRPr/>
          </a:p>
          <a:p>
            <a:pPr algn="ctr"/>
            <a:endParaRPr/>
          </a:p>
          <a:p>
            <a:pPr algn="ctr"/>
            <a:r>
              <a:rPr lang="en-US" sz="6600">
                <a:solidFill>
                  <a:srgbClr val="660066"/>
                </a:solidFill>
                <a:latin typeface="Arial"/>
              </a:rPr>
              <a:t>Rachel K. Bicknell</a:t>
            </a:r>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8" name="" descr=""/>
          <p:cNvPicPr/>
          <p:nvPr/>
        </p:nvPicPr>
        <p:blipFill>
          <a:blip r:embed="rId1"/>
          <a:stretch>
            <a:fillRect/>
          </a:stretch>
        </p:blipFill>
        <p:spPr>
          <a:xfrm>
            <a:off x="6309360" y="3383280"/>
            <a:ext cx="2385000" cy="2377440"/>
          </a:xfrm>
          <a:prstGeom prst="rect">
            <a:avLst/>
          </a:prstGeom>
          <a:ln>
            <a:noFill/>
          </a:ln>
        </p:spPr>
      </p:pic>
      <p:pic>
        <p:nvPicPr>
          <p:cNvPr id="69" name="" descr=""/>
          <p:cNvPicPr/>
          <p:nvPr/>
        </p:nvPicPr>
        <p:blipFill>
          <a:blip r:embed="rId2"/>
          <a:stretch>
            <a:fillRect/>
          </a:stretch>
        </p:blipFill>
        <p:spPr>
          <a:xfrm>
            <a:off x="1089720" y="3383280"/>
            <a:ext cx="2385000" cy="2377440"/>
          </a:xfrm>
          <a:prstGeom prst="rect">
            <a:avLst/>
          </a:prstGeom>
          <a:ln>
            <a:noFill/>
          </a:ln>
        </p:spPr>
      </p:pic>
      <p:pic>
        <p:nvPicPr>
          <p:cNvPr id="70" name="" descr=""/>
          <p:cNvPicPr/>
          <p:nvPr/>
        </p:nvPicPr>
        <p:blipFill>
          <a:blip r:embed="rId3"/>
          <a:stretch>
            <a:fillRect/>
          </a:stretch>
        </p:blipFill>
        <p:spPr>
          <a:xfrm>
            <a:off x="3200400" y="731520"/>
            <a:ext cx="3744360" cy="3195720"/>
          </a:xfrm>
          <a:prstGeom prst="rect">
            <a:avLst/>
          </a:prstGeom>
          <a:ln>
            <a:noFill/>
          </a:ln>
        </p:spPr>
      </p:pic>
      <p:sp>
        <p:nvSpPr>
          <p:cNvPr id="71" name="Line 1"/>
          <p:cNvSpPr/>
          <p:nvPr/>
        </p:nvSpPr>
        <p:spPr>
          <a:xfrm flipV="1">
            <a:off x="7498080" y="2377440"/>
            <a:ext cx="0" cy="1280160"/>
          </a:xfrm>
          <a:prstGeom prst="line">
            <a:avLst/>
          </a:prstGeom>
          <a:ln w="57240">
            <a:solidFill>
              <a:srgbClr val="000000"/>
            </a:solidFill>
            <a:round/>
            <a:tailEnd len="med" type="triangle" w="med"/>
          </a:ln>
        </p:spPr>
      </p:sp>
      <p:sp>
        <p:nvSpPr>
          <p:cNvPr id="72" name="Line 2"/>
          <p:cNvSpPr/>
          <p:nvPr/>
        </p:nvSpPr>
        <p:spPr>
          <a:xfrm flipH="1" flipV="1">
            <a:off x="6492240" y="1737360"/>
            <a:ext cx="1005840" cy="640080"/>
          </a:xfrm>
          <a:prstGeom prst="line">
            <a:avLst/>
          </a:prstGeom>
          <a:ln w="57240">
            <a:solidFill>
              <a:srgbClr val="000000"/>
            </a:solidFill>
            <a:round/>
            <a:tailEnd len="med" type="triangle" w="med"/>
          </a:ln>
        </p:spPr>
      </p:sp>
      <p:sp>
        <p:nvSpPr>
          <p:cNvPr id="73" name="Line 3"/>
          <p:cNvSpPr/>
          <p:nvPr/>
        </p:nvSpPr>
        <p:spPr>
          <a:xfrm>
            <a:off x="2286000" y="2377440"/>
            <a:ext cx="0" cy="1280160"/>
          </a:xfrm>
          <a:prstGeom prst="line">
            <a:avLst/>
          </a:prstGeom>
          <a:ln w="57240">
            <a:solidFill>
              <a:srgbClr val="000000"/>
            </a:solidFill>
            <a:round/>
            <a:tailEnd len="med" type="triangle" w="med"/>
          </a:ln>
        </p:spPr>
      </p:sp>
      <p:sp>
        <p:nvSpPr>
          <p:cNvPr id="74" name="Line 4"/>
          <p:cNvSpPr/>
          <p:nvPr/>
        </p:nvSpPr>
        <p:spPr>
          <a:xfrm flipH="1">
            <a:off x="2286000" y="1645920"/>
            <a:ext cx="1371600" cy="731520"/>
          </a:xfrm>
          <a:prstGeom prst="line">
            <a:avLst/>
          </a:prstGeom>
          <a:ln w="57240">
            <a:solidFill>
              <a:srgbClr val="000000"/>
            </a:solidFill>
            <a:round/>
            <a:tailEnd len="med" type="triangle" w="med"/>
          </a:ln>
        </p:spPr>
      </p:sp>
      <p:pic>
        <p:nvPicPr>
          <p:cNvPr id="75" name="" descr=""/>
          <p:cNvPicPr/>
          <p:nvPr/>
        </p:nvPicPr>
        <p:blipFill>
          <a:blip r:embed="rId4"/>
          <a:stretch>
            <a:fillRect/>
          </a:stretch>
        </p:blipFill>
        <p:spPr>
          <a:xfrm>
            <a:off x="8488800" y="5757480"/>
            <a:ext cx="1203840" cy="1374840"/>
          </a:xfrm>
          <a:prstGeom prst="rect">
            <a:avLst/>
          </a:prstGeom>
          <a:ln>
            <a:noFill/>
          </a:ln>
        </p:spPr>
      </p:pic>
      <p:pic>
        <p:nvPicPr>
          <p:cNvPr id="76" name="" descr=""/>
          <p:cNvPicPr/>
          <p:nvPr/>
        </p:nvPicPr>
        <p:blipFill>
          <a:blip r:embed="rId5"/>
          <a:stretch>
            <a:fillRect/>
          </a:stretch>
        </p:blipFill>
        <p:spPr>
          <a:xfrm>
            <a:off x="731520" y="5780520"/>
            <a:ext cx="1463040" cy="1463040"/>
          </a:xfrm>
          <a:prstGeom prst="rect">
            <a:avLst/>
          </a:prstGeom>
          <a:ln>
            <a:noFill/>
          </a:ln>
        </p:spPr>
      </p:pic>
      <p:sp>
        <p:nvSpPr>
          <p:cNvPr id="77" name="Line 5"/>
          <p:cNvSpPr/>
          <p:nvPr/>
        </p:nvSpPr>
        <p:spPr>
          <a:xfrm flipH="1" flipV="1">
            <a:off x="8046720" y="5486400"/>
            <a:ext cx="647640" cy="274320"/>
          </a:xfrm>
          <a:prstGeom prst="line">
            <a:avLst/>
          </a:prstGeom>
          <a:ln w="57240">
            <a:solidFill>
              <a:srgbClr val="000000"/>
            </a:solidFill>
            <a:round/>
            <a:tailEnd len="med" type="triangle" w="med"/>
          </a:ln>
        </p:spPr>
      </p:sp>
      <p:sp>
        <p:nvSpPr>
          <p:cNvPr id="78" name="Line 6"/>
          <p:cNvSpPr/>
          <p:nvPr/>
        </p:nvSpPr>
        <p:spPr>
          <a:xfrm flipH="1" flipV="1">
            <a:off x="8061480" y="5500800"/>
            <a:ext cx="647640" cy="274320"/>
          </a:xfrm>
          <a:prstGeom prst="line">
            <a:avLst/>
          </a:prstGeom>
          <a:ln w="57240">
            <a:solidFill>
              <a:srgbClr val="000000"/>
            </a:solidFill>
            <a:round/>
            <a:tailEnd len="med" type="triangle" w="med"/>
          </a:ln>
        </p:spPr>
      </p:sp>
      <p:sp>
        <p:nvSpPr>
          <p:cNvPr id="79" name="Line 7"/>
          <p:cNvSpPr/>
          <p:nvPr/>
        </p:nvSpPr>
        <p:spPr>
          <a:xfrm flipH="1">
            <a:off x="1554480" y="5486400"/>
            <a:ext cx="640080" cy="365760"/>
          </a:xfrm>
          <a:prstGeom prst="line">
            <a:avLst/>
          </a:prstGeom>
          <a:ln w="57240">
            <a:solidFill>
              <a:srgbClr val="000000"/>
            </a:solidFill>
            <a:round/>
            <a:tailEnd len="med" type="triangle" w="med"/>
          </a:ln>
        </p:spPr>
      </p:sp>
      <p:pic>
        <p:nvPicPr>
          <p:cNvPr id="80" name="" descr=""/>
          <p:cNvPicPr/>
          <p:nvPr/>
        </p:nvPicPr>
        <p:blipFill>
          <a:blip r:embed="rId6"/>
          <a:stretch>
            <a:fillRect/>
          </a:stretch>
        </p:blipFill>
        <p:spPr>
          <a:xfrm>
            <a:off x="2103120" y="3474720"/>
            <a:ext cx="5486400" cy="4480560"/>
          </a:xfrm>
          <a:prstGeom prst="rect">
            <a:avLst/>
          </a:prstGeom>
          <a:ln>
            <a:noFill/>
          </a:ln>
        </p:spPr>
      </p:pic>
      <p:sp>
        <p:nvSpPr>
          <p:cNvPr id="81" name="TextShape 8"/>
          <p:cNvSpPr txBox="1"/>
          <p:nvPr/>
        </p:nvSpPr>
        <p:spPr>
          <a:xfrm>
            <a:off x="8595360" y="5303520"/>
            <a:ext cx="914400" cy="346320"/>
          </a:xfrm>
          <a:prstGeom prst="rect">
            <a:avLst/>
          </a:prstGeom>
        </p:spPr>
        <p:txBody>
          <a:bodyPr lIns="90000" rIns="90000" tIns="45000" bIns="45000"/>
          <a:p>
            <a:r>
              <a:rPr lang="en-US">
                <a:latin typeface="Arial"/>
              </a:rPr>
              <a:t>Source</a:t>
            </a:r>
            <a:endParaRPr/>
          </a:p>
        </p:txBody>
      </p:sp>
      <p:sp>
        <p:nvSpPr>
          <p:cNvPr id="82" name="TextShape 9"/>
          <p:cNvSpPr txBox="1"/>
          <p:nvPr/>
        </p:nvSpPr>
        <p:spPr>
          <a:xfrm>
            <a:off x="182880" y="5303520"/>
            <a:ext cx="1371600" cy="346320"/>
          </a:xfrm>
          <a:prstGeom prst="rect">
            <a:avLst/>
          </a:prstGeom>
        </p:spPr>
        <p:txBody>
          <a:bodyPr lIns="90000" rIns="90000" tIns="45000" bIns="45000"/>
          <a:p>
            <a:r>
              <a:rPr lang="en-US">
                <a:latin typeface="Arial"/>
              </a:rPr>
              <a:t>Destination</a:t>
            </a:r>
            <a:endParaRPr/>
          </a:p>
        </p:txBody>
      </p:sp>
      <p:sp>
        <p:nvSpPr>
          <p:cNvPr id="83" name="TextShape 10"/>
          <p:cNvSpPr txBox="1"/>
          <p:nvPr/>
        </p:nvSpPr>
        <p:spPr>
          <a:xfrm>
            <a:off x="1097280" y="3291840"/>
            <a:ext cx="914400" cy="346320"/>
          </a:xfrm>
          <a:prstGeom prst="rect">
            <a:avLst/>
          </a:prstGeom>
        </p:spPr>
        <p:txBody>
          <a:bodyPr lIns="90000" rIns="90000" tIns="45000" bIns="45000"/>
          <a:p>
            <a:r>
              <a:rPr lang="en-US">
                <a:latin typeface="Arial"/>
              </a:rPr>
              <a:t>Switch</a:t>
            </a:r>
            <a:endParaRPr/>
          </a:p>
        </p:txBody>
      </p:sp>
      <p:sp>
        <p:nvSpPr>
          <p:cNvPr id="84" name="TextShape 11"/>
          <p:cNvSpPr txBox="1"/>
          <p:nvPr/>
        </p:nvSpPr>
        <p:spPr>
          <a:xfrm>
            <a:off x="7680960" y="3291840"/>
            <a:ext cx="1371600" cy="346320"/>
          </a:xfrm>
          <a:prstGeom prst="rect">
            <a:avLst/>
          </a:prstGeom>
        </p:spPr>
        <p:txBody>
          <a:bodyPr lIns="90000" rIns="90000" tIns="45000" bIns="45000"/>
          <a:p>
            <a:r>
              <a:rPr lang="en-US">
                <a:latin typeface="Arial"/>
              </a:rPr>
              <a:t>Switch</a:t>
            </a:r>
            <a:endParaRPr/>
          </a:p>
        </p:txBody>
      </p:sp>
      <p:sp>
        <p:nvSpPr>
          <p:cNvPr id="85" name="TextShape 12"/>
          <p:cNvSpPr txBox="1"/>
          <p:nvPr/>
        </p:nvSpPr>
        <p:spPr>
          <a:xfrm>
            <a:off x="4663440" y="457200"/>
            <a:ext cx="1371600" cy="346320"/>
          </a:xfrm>
          <a:prstGeom prst="rect">
            <a:avLst/>
          </a:prstGeom>
        </p:spPr>
        <p:txBody>
          <a:bodyPr lIns="90000" rIns="90000" tIns="45000" bIns="45000"/>
          <a:p>
            <a:r>
              <a:rPr lang="en-US">
                <a:latin typeface="Arial"/>
              </a:rPr>
              <a:t>Router</a:t>
            </a:r>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 name="Line 1"/>
          <p:cNvSpPr/>
          <p:nvPr/>
        </p:nvSpPr>
        <p:spPr>
          <a:xfrm flipH="1" flipV="1">
            <a:off x="6400800" y="1645920"/>
            <a:ext cx="1097280" cy="2011680"/>
          </a:xfrm>
          <a:prstGeom prst="line">
            <a:avLst/>
          </a:prstGeom>
          <a:ln w="57240">
            <a:solidFill>
              <a:srgbClr val="000000"/>
            </a:solidFill>
            <a:round/>
            <a:tailEnd len="med" type="triangle" w="med"/>
          </a:ln>
        </p:spPr>
      </p:sp>
      <p:sp>
        <p:nvSpPr>
          <p:cNvPr id="87" name="Line 2"/>
          <p:cNvSpPr/>
          <p:nvPr/>
        </p:nvSpPr>
        <p:spPr>
          <a:xfrm flipH="1">
            <a:off x="2286000" y="1645920"/>
            <a:ext cx="1280160" cy="2011680"/>
          </a:xfrm>
          <a:prstGeom prst="line">
            <a:avLst/>
          </a:prstGeom>
          <a:ln w="57240">
            <a:solidFill>
              <a:srgbClr val="000000"/>
            </a:solidFill>
            <a:round/>
            <a:tailEnd len="med" type="triangle" w="med"/>
          </a:ln>
        </p:spPr>
      </p:sp>
      <p:sp>
        <p:nvSpPr>
          <p:cNvPr id="88" name="Line 3"/>
          <p:cNvSpPr/>
          <p:nvPr/>
        </p:nvSpPr>
        <p:spPr>
          <a:xfrm flipH="1" flipV="1">
            <a:off x="7772400" y="5486400"/>
            <a:ext cx="365760" cy="640080"/>
          </a:xfrm>
          <a:prstGeom prst="line">
            <a:avLst/>
          </a:prstGeom>
          <a:ln w="57240">
            <a:solidFill>
              <a:srgbClr val="000000"/>
            </a:solidFill>
            <a:round/>
            <a:tailEnd len="med" type="triangle" w="med"/>
          </a:ln>
        </p:spPr>
      </p:sp>
      <p:sp>
        <p:nvSpPr>
          <p:cNvPr id="89" name="Line 4"/>
          <p:cNvSpPr/>
          <p:nvPr/>
        </p:nvSpPr>
        <p:spPr>
          <a:xfrm flipV="1">
            <a:off x="6583680" y="5486400"/>
            <a:ext cx="457200" cy="640080"/>
          </a:xfrm>
          <a:prstGeom prst="line">
            <a:avLst/>
          </a:prstGeom>
          <a:ln w="57240">
            <a:solidFill>
              <a:srgbClr val="000000"/>
            </a:solidFill>
            <a:round/>
            <a:tailEnd len="med" type="triangle" w="med"/>
          </a:ln>
        </p:spPr>
      </p:sp>
      <p:sp>
        <p:nvSpPr>
          <p:cNvPr id="90" name="Line 5"/>
          <p:cNvSpPr/>
          <p:nvPr/>
        </p:nvSpPr>
        <p:spPr>
          <a:xfrm>
            <a:off x="1737360" y="5394960"/>
            <a:ext cx="914400" cy="455040"/>
          </a:xfrm>
          <a:prstGeom prst="line">
            <a:avLst/>
          </a:prstGeom>
          <a:ln w="57240">
            <a:solidFill>
              <a:srgbClr val="000000"/>
            </a:solidFill>
            <a:round/>
            <a:tailEnd len="med" type="triangle" w="med"/>
          </a:ln>
        </p:spPr>
      </p:sp>
      <p:pic>
        <p:nvPicPr>
          <p:cNvPr id="91" name="" descr=""/>
          <p:cNvPicPr/>
          <p:nvPr/>
        </p:nvPicPr>
        <p:blipFill>
          <a:blip r:embed="rId1"/>
          <a:stretch>
            <a:fillRect/>
          </a:stretch>
        </p:blipFill>
        <p:spPr>
          <a:xfrm>
            <a:off x="914400" y="3017520"/>
            <a:ext cx="3737160" cy="2963520"/>
          </a:xfrm>
          <a:prstGeom prst="rect">
            <a:avLst/>
          </a:prstGeom>
          <a:ln>
            <a:noFill/>
          </a:ln>
        </p:spPr>
      </p:pic>
      <p:pic>
        <p:nvPicPr>
          <p:cNvPr id="92" name="" descr=""/>
          <p:cNvPicPr/>
          <p:nvPr/>
        </p:nvPicPr>
        <p:blipFill>
          <a:blip r:embed="rId2"/>
          <a:stretch>
            <a:fillRect/>
          </a:stretch>
        </p:blipFill>
        <p:spPr>
          <a:xfrm>
            <a:off x="5852160" y="3071520"/>
            <a:ext cx="3737160" cy="2963520"/>
          </a:xfrm>
          <a:prstGeom prst="rect">
            <a:avLst/>
          </a:prstGeom>
          <a:ln>
            <a:noFill/>
          </a:ln>
        </p:spPr>
      </p:pic>
      <p:pic>
        <p:nvPicPr>
          <p:cNvPr id="93" name="" descr=""/>
          <p:cNvPicPr/>
          <p:nvPr/>
        </p:nvPicPr>
        <p:blipFill>
          <a:blip r:embed="rId3"/>
          <a:stretch>
            <a:fillRect/>
          </a:stretch>
        </p:blipFill>
        <p:spPr>
          <a:xfrm>
            <a:off x="3583440" y="731520"/>
            <a:ext cx="2817360" cy="1554480"/>
          </a:xfrm>
          <a:prstGeom prst="rect">
            <a:avLst/>
          </a:prstGeom>
          <a:ln>
            <a:noFill/>
          </a:ln>
        </p:spPr>
      </p:pic>
      <p:pic>
        <p:nvPicPr>
          <p:cNvPr id="94" name="" descr=""/>
          <p:cNvPicPr/>
          <p:nvPr/>
        </p:nvPicPr>
        <p:blipFill>
          <a:blip r:embed="rId4"/>
          <a:stretch>
            <a:fillRect/>
          </a:stretch>
        </p:blipFill>
        <p:spPr>
          <a:xfrm>
            <a:off x="5800680" y="5577840"/>
            <a:ext cx="1331640" cy="1830960"/>
          </a:xfrm>
          <a:prstGeom prst="rect">
            <a:avLst/>
          </a:prstGeom>
          <a:ln>
            <a:noFill/>
          </a:ln>
        </p:spPr>
      </p:pic>
      <p:pic>
        <p:nvPicPr>
          <p:cNvPr id="95" name="" descr=""/>
          <p:cNvPicPr/>
          <p:nvPr/>
        </p:nvPicPr>
        <p:blipFill>
          <a:blip r:embed="rId5"/>
          <a:stretch>
            <a:fillRect/>
          </a:stretch>
        </p:blipFill>
        <p:spPr>
          <a:xfrm>
            <a:off x="7995240" y="5575680"/>
            <a:ext cx="1331640" cy="1830960"/>
          </a:xfrm>
          <a:prstGeom prst="rect">
            <a:avLst/>
          </a:prstGeom>
          <a:ln>
            <a:noFill/>
          </a:ln>
        </p:spPr>
      </p:pic>
      <p:pic>
        <p:nvPicPr>
          <p:cNvPr id="96" name="" descr=""/>
          <p:cNvPicPr/>
          <p:nvPr/>
        </p:nvPicPr>
        <p:blipFill>
          <a:blip r:embed="rId6"/>
          <a:stretch>
            <a:fillRect/>
          </a:stretch>
        </p:blipFill>
        <p:spPr>
          <a:xfrm>
            <a:off x="1920240" y="5850000"/>
            <a:ext cx="1423080" cy="1282320"/>
          </a:xfrm>
          <a:prstGeom prst="rect">
            <a:avLst/>
          </a:prstGeom>
          <a:ln>
            <a:noFill/>
          </a:ln>
        </p:spPr>
      </p:pic>
      <p:sp>
        <p:nvSpPr>
          <p:cNvPr id="97" name="TextShape 6"/>
          <p:cNvSpPr txBox="1"/>
          <p:nvPr/>
        </p:nvSpPr>
        <p:spPr>
          <a:xfrm>
            <a:off x="8961120" y="5852160"/>
            <a:ext cx="914400" cy="346320"/>
          </a:xfrm>
          <a:prstGeom prst="rect">
            <a:avLst/>
          </a:prstGeom>
        </p:spPr>
        <p:txBody>
          <a:bodyPr lIns="90000" rIns="90000" tIns="45000" bIns="45000"/>
          <a:p>
            <a:r>
              <a:rPr lang="en-US">
                <a:latin typeface="Arial"/>
              </a:rPr>
              <a:t>Source</a:t>
            </a:r>
            <a:endParaRPr/>
          </a:p>
        </p:txBody>
      </p:sp>
      <p:sp>
        <p:nvSpPr>
          <p:cNvPr id="98" name="TextShape 7"/>
          <p:cNvSpPr txBox="1"/>
          <p:nvPr/>
        </p:nvSpPr>
        <p:spPr>
          <a:xfrm>
            <a:off x="5029200" y="5943600"/>
            <a:ext cx="914400" cy="365760"/>
          </a:xfrm>
          <a:prstGeom prst="rect">
            <a:avLst/>
          </a:prstGeom>
        </p:spPr>
        <p:txBody>
          <a:bodyPr lIns="90000" rIns="90000" tIns="45000" bIns="45000"/>
          <a:p>
            <a:r>
              <a:rPr lang="en-US">
                <a:latin typeface="Arial"/>
              </a:rPr>
              <a:t>Source</a:t>
            </a:r>
            <a:endParaRPr/>
          </a:p>
        </p:txBody>
      </p:sp>
      <p:sp>
        <p:nvSpPr>
          <p:cNvPr id="99" name="TextShape 8"/>
          <p:cNvSpPr txBox="1"/>
          <p:nvPr/>
        </p:nvSpPr>
        <p:spPr>
          <a:xfrm>
            <a:off x="548640" y="5943600"/>
            <a:ext cx="1371600" cy="346320"/>
          </a:xfrm>
          <a:prstGeom prst="rect">
            <a:avLst/>
          </a:prstGeom>
        </p:spPr>
        <p:txBody>
          <a:bodyPr lIns="90000" rIns="90000" tIns="45000" bIns="45000"/>
          <a:p>
            <a:r>
              <a:rPr lang="en-US">
                <a:latin typeface="Arial"/>
              </a:rPr>
              <a:t>Destination</a:t>
            </a:r>
            <a:endParaRPr/>
          </a:p>
        </p:txBody>
      </p:sp>
      <p:sp>
        <p:nvSpPr>
          <p:cNvPr id="100" name="TextShape 9"/>
          <p:cNvSpPr txBox="1"/>
          <p:nvPr/>
        </p:nvSpPr>
        <p:spPr>
          <a:xfrm>
            <a:off x="4572000" y="293760"/>
            <a:ext cx="1371600" cy="346320"/>
          </a:xfrm>
          <a:prstGeom prst="rect">
            <a:avLst/>
          </a:prstGeom>
        </p:spPr>
        <p:txBody>
          <a:bodyPr lIns="90000" rIns="90000" tIns="45000" bIns="45000"/>
          <a:p>
            <a:r>
              <a:rPr lang="en-US">
                <a:latin typeface="Arial"/>
              </a:rPr>
              <a:t>Router</a:t>
            </a:r>
            <a:endParaRPr/>
          </a:p>
        </p:txBody>
      </p:sp>
      <p:sp>
        <p:nvSpPr>
          <p:cNvPr id="101" name="TextShape 10"/>
          <p:cNvSpPr txBox="1"/>
          <p:nvPr/>
        </p:nvSpPr>
        <p:spPr>
          <a:xfrm>
            <a:off x="1097280" y="3291840"/>
            <a:ext cx="914400" cy="346320"/>
          </a:xfrm>
          <a:prstGeom prst="rect">
            <a:avLst/>
          </a:prstGeom>
        </p:spPr>
        <p:txBody>
          <a:bodyPr lIns="90000" rIns="90000" tIns="45000" bIns="45000"/>
          <a:p>
            <a:r>
              <a:rPr lang="en-US">
                <a:latin typeface="Arial"/>
              </a:rPr>
              <a:t>Switch</a:t>
            </a:r>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2" name="TextShape 1"/>
          <p:cNvSpPr txBox="1"/>
          <p:nvPr/>
        </p:nvSpPr>
        <p:spPr>
          <a:xfrm>
            <a:off x="504000" y="301320"/>
            <a:ext cx="9071640" cy="1262160"/>
          </a:xfrm>
          <a:prstGeom prst="rect">
            <a:avLst/>
          </a:prstGeom>
        </p:spPr>
        <p:txBody>
          <a:bodyPr lIns="0" rIns="0" tIns="0" bIns="0" anchor="ctr"/>
          <a:p>
            <a:pPr algn="ctr"/>
            <a:r>
              <a:rPr lang="en-US" sz="4000">
                <a:latin typeface="Arial"/>
              </a:rPr>
              <a:t>Multiple Vendors for Your Real Network</a:t>
            </a:r>
            <a:endParaRPr/>
          </a:p>
        </p:txBody>
      </p:sp>
      <p:pic>
        <p:nvPicPr>
          <p:cNvPr id="103" name="" descr=""/>
          <p:cNvPicPr/>
          <p:nvPr/>
        </p:nvPicPr>
        <p:blipFill>
          <a:blip r:embed="rId1"/>
          <a:stretch>
            <a:fillRect/>
          </a:stretch>
        </p:blipFill>
        <p:spPr>
          <a:xfrm>
            <a:off x="1222200" y="1828800"/>
            <a:ext cx="1978200" cy="2091240"/>
          </a:xfrm>
          <a:prstGeom prst="rect">
            <a:avLst/>
          </a:prstGeom>
          <a:ln>
            <a:noFill/>
          </a:ln>
        </p:spPr>
      </p:pic>
      <p:pic>
        <p:nvPicPr>
          <p:cNvPr id="104" name="" descr=""/>
          <p:cNvPicPr/>
          <p:nvPr/>
        </p:nvPicPr>
        <p:blipFill>
          <a:blip r:embed="rId2"/>
          <a:stretch>
            <a:fillRect/>
          </a:stretch>
        </p:blipFill>
        <p:spPr>
          <a:xfrm>
            <a:off x="5851800" y="1768680"/>
            <a:ext cx="3027960" cy="2091240"/>
          </a:xfrm>
          <a:prstGeom prst="rect">
            <a:avLst/>
          </a:prstGeom>
          <a:ln>
            <a:noFill/>
          </a:ln>
        </p:spPr>
      </p:pic>
      <p:pic>
        <p:nvPicPr>
          <p:cNvPr id="105" name="" descr=""/>
          <p:cNvPicPr/>
          <p:nvPr/>
        </p:nvPicPr>
        <p:blipFill>
          <a:blip r:embed="rId3"/>
          <a:stretch>
            <a:fillRect/>
          </a:stretch>
        </p:blipFill>
        <p:spPr>
          <a:xfrm>
            <a:off x="5943600" y="4663440"/>
            <a:ext cx="1920240" cy="2286000"/>
          </a:xfrm>
          <a:prstGeom prst="rect">
            <a:avLst/>
          </a:prstGeom>
          <a:ln>
            <a:noFill/>
          </a:ln>
        </p:spPr>
      </p:pic>
      <p:pic>
        <p:nvPicPr>
          <p:cNvPr id="106" name="" descr=""/>
          <p:cNvPicPr/>
          <p:nvPr/>
        </p:nvPicPr>
        <p:blipFill>
          <a:blip r:embed="rId4"/>
          <a:stretch>
            <a:fillRect/>
          </a:stretch>
        </p:blipFill>
        <p:spPr>
          <a:xfrm>
            <a:off x="1339200" y="4846320"/>
            <a:ext cx="2684160" cy="2091240"/>
          </a:xfrm>
          <a:prstGeom prst="rect">
            <a:avLst/>
          </a:prstGeom>
          <a:ln>
            <a:noFill/>
          </a:ln>
        </p:spPr>
      </p:pic>
      <p:sp>
        <p:nvSpPr>
          <p:cNvPr id="107" name="TextShape 2"/>
          <p:cNvSpPr txBox="1"/>
          <p:nvPr/>
        </p:nvSpPr>
        <p:spPr>
          <a:xfrm>
            <a:off x="1371600" y="1482480"/>
            <a:ext cx="1371600" cy="346320"/>
          </a:xfrm>
          <a:prstGeom prst="rect">
            <a:avLst/>
          </a:prstGeom>
        </p:spPr>
        <p:txBody>
          <a:bodyPr lIns="90000" rIns="90000" tIns="45000" bIns="45000"/>
          <a:p>
            <a:r>
              <a:rPr lang="en-US">
                <a:latin typeface="Arial"/>
              </a:rPr>
              <a:t>Extreme</a:t>
            </a:r>
            <a:endParaRPr/>
          </a:p>
        </p:txBody>
      </p:sp>
      <p:sp>
        <p:nvSpPr>
          <p:cNvPr id="108" name="TextShape 3"/>
          <p:cNvSpPr txBox="1"/>
          <p:nvPr/>
        </p:nvSpPr>
        <p:spPr>
          <a:xfrm>
            <a:off x="1371600" y="4389120"/>
            <a:ext cx="1371600" cy="346320"/>
          </a:xfrm>
          <a:prstGeom prst="rect">
            <a:avLst/>
          </a:prstGeom>
        </p:spPr>
        <p:txBody>
          <a:bodyPr lIns="90000" rIns="90000" tIns="45000" bIns="45000"/>
          <a:p>
            <a:r>
              <a:rPr lang="en-US">
                <a:latin typeface="Arial"/>
              </a:rPr>
              <a:t>Brocade</a:t>
            </a:r>
            <a:endParaRPr/>
          </a:p>
        </p:txBody>
      </p:sp>
      <p:sp>
        <p:nvSpPr>
          <p:cNvPr id="109" name="TextShape 4"/>
          <p:cNvSpPr txBox="1"/>
          <p:nvPr/>
        </p:nvSpPr>
        <p:spPr>
          <a:xfrm>
            <a:off x="5760720" y="4408560"/>
            <a:ext cx="1371600" cy="346320"/>
          </a:xfrm>
          <a:prstGeom prst="rect">
            <a:avLst/>
          </a:prstGeom>
        </p:spPr>
        <p:txBody>
          <a:bodyPr lIns="90000" rIns="90000" tIns="45000" bIns="45000"/>
          <a:p>
            <a:r>
              <a:rPr lang="en-US">
                <a:latin typeface="Arial"/>
              </a:rPr>
              <a:t>Cisco</a:t>
            </a:r>
            <a:endParaRPr/>
          </a:p>
        </p:txBody>
      </p:sp>
      <p:sp>
        <p:nvSpPr>
          <p:cNvPr id="110" name="TextShape 5"/>
          <p:cNvSpPr txBox="1"/>
          <p:nvPr/>
        </p:nvSpPr>
        <p:spPr>
          <a:xfrm>
            <a:off x="5486400" y="1482480"/>
            <a:ext cx="1371600" cy="346320"/>
          </a:xfrm>
          <a:prstGeom prst="rect">
            <a:avLst/>
          </a:prstGeom>
        </p:spPr>
        <p:txBody>
          <a:bodyPr lIns="90000" rIns="90000" tIns="45000" bIns="45000"/>
          <a:p>
            <a:r>
              <a:rPr lang="en-US">
                <a:latin typeface="Arial"/>
              </a:rPr>
              <a:t>Juniper</a:t>
            </a:r>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1" name="TextShape 1"/>
          <p:cNvSpPr txBox="1"/>
          <p:nvPr/>
        </p:nvSpPr>
        <p:spPr>
          <a:xfrm>
            <a:off x="504000" y="301320"/>
            <a:ext cx="9071640" cy="1262160"/>
          </a:xfrm>
          <a:prstGeom prst="rect">
            <a:avLst/>
          </a:prstGeom>
        </p:spPr>
        <p:txBody>
          <a:bodyPr lIns="0" rIns="0" tIns="0" bIns="0" anchor="ctr"/>
          <a:p>
            <a:pPr algn="ctr"/>
            <a:r>
              <a:rPr lang="en-US" sz="4400">
                <a:latin typeface="Arial"/>
              </a:rPr>
              <a:t>Creating a Simulated Network</a:t>
            </a:r>
            <a:endParaRPr/>
          </a:p>
        </p:txBody>
      </p:sp>
      <p:pic>
        <p:nvPicPr>
          <p:cNvPr id="112" name="" descr=""/>
          <p:cNvPicPr/>
          <p:nvPr/>
        </p:nvPicPr>
        <p:blipFill>
          <a:blip r:embed="rId1"/>
          <a:stretch>
            <a:fillRect/>
          </a:stretch>
        </p:blipFill>
        <p:spPr>
          <a:xfrm>
            <a:off x="457200" y="3017520"/>
            <a:ext cx="4480560" cy="3383280"/>
          </a:xfrm>
          <a:prstGeom prst="rect">
            <a:avLst/>
          </a:prstGeom>
          <a:ln>
            <a:noFill/>
          </a:ln>
        </p:spPr>
      </p:pic>
      <p:pic>
        <p:nvPicPr>
          <p:cNvPr id="113" name="" descr=""/>
          <p:cNvPicPr/>
          <p:nvPr/>
        </p:nvPicPr>
        <p:blipFill>
          <a:blip r:embed="rId2"/>
          <a:stretch>
            <a:fillRect/>
          </a:stretch>
        </p:blipFill>
        <p:spPr>
          <a:xfrm>
            <a:off x="5152320" y="3017520"/>
            <a:ext cx="4426920" cy="3383280"/>
          </a:xfrm>
          <a:prstGeom prst="rect">
            <a:avLst/>
          </a:prstGeom>
          <a:ln>
            <a:noFill/>
          </a:ln>
        </p:spPr>
      </p:pic>
      <p:sp>
        <p:nvSpPr>
          <p:cNvPr id="114" name="TextShape 2"/>
          <p:cNvSpPr txBox="1"/>
          <p:nvPr/>
        </p:nvSpPr>
        <p:spPr>
          <a:xfrm>
            <a:off x="1097280" y="2194560"/>
            <a:ext cx="3958560" cy="883080"/>
          </a:xfrm>
          <a:prstGeom prst="rect">
            <a:avLst/>
          </a:prstGeom>
        </p:spPr>
        <p:txBody>
          <a:bodyPr lIns="90000" rIns="90000" tIns="45000" bIns="45000"/>
          <a:p>
            <a:pPr algn="ctr"/>
            <a:r>
              <a:rPr lang="en-US" sz="2800">
                <a:latin typeface="Arial"/>
              </a:rPr>
              <a:t>GNS3 Graphical Network Simulator</a:t>
            </a:r>
            <a:endParaRPr/>
          </a:p>
        </p:txBody>
      </p:sp>
      <p:sp>
        <p:nvSpPr>
          <p:cNvPr id="115" name="TextShape 3"/>
          <p:cNvSpPr txBox="1"/>
          <p:nvPr/>
        </p:nvSpPr>
        <p:spPr>
          <a:xfrm>
            <a:off x="5290560" y="2530800"/>
            <a:ext cx="4036320" cy="486720"/>
          </a:xfrm>
          <a:prstGeom prst="rect">
            <a:avLst/>
          </a:prstGeom>
        </p:spPr>
        <p:txBody>
          <a:bodyPr lIns="90000" rIns="90000" tIns="45000" bIns="45000"/>
          <a:p>
            <a:r>
              <a:rPr lang="en-US" sz="2800">
                <a:latin typeface="Arial"/>
              </a:rPr>
              <a:t>Unified Networking Labs</a:t>
            </a:r>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6" name="" descr=""/>
          <p:cNvPicPr/>
          <p:nvPr/>
        </p:nvPicPr>
        <p:blipFill>
          <a:blip r:embed="rId1"/>
          <a:stretch>
            <a:fillRect/>
          </a:stretch>
        </p:blipFill>
        <p:spPr>
          <a:xfrm>
            <a:off x="0" y="-23400"/>
            <a:ext cx="10080000" cy="758340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7" name="" descr=""/>
          <p:cNvPicPr/>
          <p:nvPr/>
        </p:nvPicPr>
        <p:blipFill>
          <a:blip r:embed="rId1"/>
          <a:stretch>
            <a:fillRect/>
          </a:stretch>
        </p:blipFill>
        <p:spPr>
          <a:xfrm>
            <a:off x="0" y="0"/>
            <a:ext cx="10080000" cy="756000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6" name="TextShape 1"/>
          <p:cNvSpPr txBox="1"/>
          <p:nvPr/>
        </p:nvSpPr>
        <p:spPr>
          <a:xfrm>
            <a:off x="504000" y="301320"/>
            <a:ext cx="9071640" cy="1262160"/>
          </a:xfrm>
          <a:prstGeom prst="rect">
            <a:avLst/>
          </a:prstGeom>
        </p:spPr>
        <p:txBody>
          <a:bodyPr lIns="0" rIns="0" tIns="0" bIns="0" anchor="ctr"/>
          <a:p>
            <a:pPr algn="ctr"/>
            <a:r>
              <a:rPr b="1" lang="en-US" sz="4400">
                <a:latin typeface="Arial"/>
              </a:rPr>
              <a:t>What is a Network?</a:t>
            </a:r>
            <a:endParaRPr/>
          </a:p>
        </p:txBody>
      </p:sp>
      <p:sp>
        <p:nvSpPr>
          <p:cNvPr id="47" name="TextShape 2"/>
          <p:cNvSpPr txBox="1"/>
          <p:nvPr/>
        </p:nvSpPr>
        <p:spPr>
          <a:xfrm>
            <a:off x="504000" y="1769040"/>
            <a:ext cx="4426920" cy="4384440"/>
          </a:xfrm>
          <a:prstGeom prst="rect">
            <a:avLst/>
          </a:prstGeom>
        </p:spPr>
        <p:txBody>
          <a:bodyPr lIns="0" rIns="0" tIns="0" bIns="0"/>
          <a:p>
            <a:pPr>
              <a:buSzPct val="45000"/>
              <a:buFont typeface="StarSymbol"/>
              <a:buChar char=""/>
            </a:pPr>
            <a:r>
              <a:rPr b="1" lang="en-US" sz="3200">
                <a:latin typeface="Arial"/>
              </a:rPr>
              <a:t>Local Area Network (LAN)</a:t>
            </a:r>
            <a:endParaRPr/>
          </a:p>
          <a:p>
            <a:pPr lvl="1">
              <a:buSzPct val="75000"/>
              <a:buFont typeface="StarSymbol"/>
              <a:buChar char=""/>
            </a:pPr>
            <a:r>
              <a:rPr lang="en-US" sz="2800">
                <a:latin typeface="Arial"/>
              </a:rPr>
              <a:t>Connections between computers and networking devices.</a:t>
            </a:r>
            <a:endParaRPr/>
          </a:p>
          <a:p>
            <a:pPr lvl="1">
              <a:buSzPct val="75000"/>
              <a:buFont typeface="StarSymbol"/>
              <a:buChar char=""/>
            </a:pPr>
            <a:r>
              <a:rPr lang="en-US" sz="2800">
                <a:latin typeface="Arial"/>
              </a:rPr>
              <a:t>Located in a “small” physical location.</a:t>
            </a:r>
            <a:endParaRPr/>
          </a:p>
        </p:txBody>
      </p:sp>
      <p:sp>
        <p:nvSpPr>
          <p:cNvPr id="48" name="TextShape 3"/>
          <p:cNvSpPr txBox="1"/>
          <p:nvPr/>
        </p:nvSpPr>
        <p:spPr>
          <a:xfrm>
            <a:off x="5152680" y="1769040"/>
            <a:ext cx="4426920" cy="4384440"/>
          </a:xfrm>
          <a:prstGeom prst="rect">
            <a:avLst/>
          </a:prstGeom>
        </p:spPr>
        <p:txBody>
          <a:bodyPr lIns="0" rIns="0" tIns="0" bIns="0"/>
          <a:p>
            <a:pPr>
              <a:buSzPct val="45000"/>
              <a:buFont typeface="StarSymbol"/>
              <a:buChar char=""/>
            </a:pPr>
            <a:r>
              <a:rPr b="1" lang="en-US" sz="3200">
                <a:latin typeface="Arial"/>
              </a:rPr>
              <a:t>Wide Area Network (WAN)</a:t>
            </a:r>
            <a:endParaRPr/>
          </a:p>
          <a:p>
            <a:pPr lvl="1">
              <a:buSzPct val="75000"/>
              <a:buFont typeface="StarSymbol"/>
              <a:buChar char=""/>
            </a:pPr>
            <a:r>
              <a:rPr lang="en-US" sz="2800">
                <a:latin typeface="Arial"/>
              </a:rPr>
              <a:t>Connections between networking devices only.</a:t>
            </a:r>
            <a:endParaRPr/>
          </a:p>
          <a:p>
            <a:pPr lvl="1">
              <a:buSzPct val="75000"/>
              <a:buFont typeface="StarSymbol"/>
              <a:buChar char=""/>
            </a:pPr>
            <a:r>
              <a:rPr lang="en-US" sz="2800">
                <a:latin typeface="Arial"/>
              </a:rPr>
              <a:t>Located geographically. </a:t>
            </a:r>
            <a:endParaRPr/>
          </a:p>
          <a:p>
            <a:pPr lvl="1">
              <a:buSzPct val="75000"/>
              <a:buFont typeface="StarSymbol"/>
              <a:buChar char=""/>
            </a:pPr>
            <a:r>
              <a:rPr lang="en-US" sz="2800">
                <a:latin typeface="Arial"/>
              </a:rPr>
              <a:t>Could be between two sites 1 mile away, could be across states or countries </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9" name="" descr=""/>
          <p:cNvPicPr/>
          <p:nvPr/>
        </p:nvPicPr>
        <p:blipFill>
          <a:blip r:embed="rId1"/>
          <a:stretch>
            <a:fillRect/>
          </a:stretch>
        </p:blipFill>
        <p:spPr>
          <a:xfrm>
            <a:off x="1280160" y="1737360"/>
            <a:ext cx="7680960" cy="5660280"/>
          </a:xfrm>
          <a:prstGeom prst="rect">
            <a:avLst/>
          </a:prstGeom>
          <a:ln>
            <a:noFill/>
          </a:ln>
        </p:spPr>
      </p:pic>
      <p:sp>
        <p:nvSpPr>
          <p:cNvPr id="50" name="TextShape 1"/>
          <p:cNvSpPr txBox="1"/>
          <p:nvPr/>
        </p:nvSpPr>
        <p:spPr>
          <a:xfrm>
            <a:off x="504000" y="301320"/>
            <a:ext cx="9071640" cy="1262160"/>
          </a:xfrm>
          <a:prstGeom prst="rect">
            <a:avLst/>
          </a:prstGeom>
        </p:spPr>
        <p:txBody>
          <a:bodyPr lIns="0" rIns="0" tIns="0" bIns="0" anchor="ctr"/>
          <a:p>
            <a:pPr algn="ctr"/>
            <a:r>
              <a:rPr b="1" lang="en-US" sz="4400">
                <a:latin typeface="Arial"/>
              </a:rPr>
              <a:t>Local Area Network</a:t>
            </a:r>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 name="TextShape 1"/>
          <p:cNvSpPr txBox="1"/>
          <p:nvPr/>
        </p:nvSpPr>
        <p:spPr>
          <a:xfrm>
            <a:off x="504000" y="301320"/>
            <a:ext cx="9071640" cy="1262160"/>
          </a:xfrm>
          <a:prstGeom prst="rect">
            <a:avLst/>
          </a:prstGeom>
        </p:spPr>
        <p:txBody>
          <a:bodyPr lIns="0" rIns="0" tIns="0" bIns="0" anchor="ctr"/>
          <a:p>
            <a:pPr algn="ctr"/>
            <a:r>
              <a:rPr b="1" lang="en-US" sz="4400">
                <a:latin typeface="Arial"/>
              </a:rPr>
              <a:t>Wide Area Network</a:t>
            </a:r>
            <a:endParaRPr/>
          </a:p>
        </p:txBody>
      </p:sp>
      <p:pic>
        <p:nvPicPr>
          <p:cNvPr id="52" name="" descr=""/>
          <p:cNvPicPr/>
          <p:nvPr/>
        </p:nvPicPr>
        <p:blipFill>
          <a:blip r:embed="rId1"/>
          <a:stretch>
            <a:fillRect/>
          </a:stretch>
        </p:blipFill>
        <p:spPr>
          <a:xfrm>
            <a:off x="0" y="1371600"/>
            <a:ext cx="10080000" cy="618840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 name="TextShape 1"/>
          <p:cNvSpPr txBox="1"/>
          <p:nvPr/>
        </p:nvSpPr>
        <p:spPr>
          <a:xfrm>
            <a:off x="504000" y="301320"/>
            <a:ext cx="9071640" cy="1262160"/>
          </a:xfrm>
          <a:prstGeom prst="rect">
            <a:avLst/>
          </a:prstGeom>
        </p:spPr>
        <p:txBody>
          <a:bodyPr lIns="0" rIns="0" tIns="0" bIns="0" anchor="ctr"/>
          <a:p>
            <a:pPr algn="ctr"/>
            <a:r>
              <a:rPr b="1" lang="en-US" sz="4400">
                <a:latin typeface="Arial"/>
              </a:rPr>
              <a:t>What is a Switch?</a:t>
            </a:r>
            <a:endParaRPr/>
          </a:p>
        </p:txBody>
      </p:sp>
      <p:pic>
        <p:nvPicPr>
          <p:cNvPr id="54" name="" descr=""/>
          <p:cNvPicPr/>
          <p:nvPr/>
        </p:nvPicPr>
        <p:blipFill>
          <a:blip r:embed="rId1"/>
          <a:stretch>
            <a:fillRect/>
          </a:stretch>
        </p:blipFill>
        <p:spPr>
          <a:xfrm>
            <a:off x="524520" y="1768320"/>
            <a:ext cx="4384440" cy="4384440"/>
          </a:xfrm>
          <a:prstGeom prst="rect">
            <a:avLst/>
          </a:prstGeom>
          <a:ln>
            <a:noFill/>
          </a:ln>
        </p:spPr>
      </p:pic>
      <p:sp>
        <p:nvSpPr>
          <p:cNvPr id="55" name="TextShape 2"/>
          <p:cNvSpPr txBox="1"/>
          <p:nvPr/>
        </p:nvSpPr>
        <p:spPr>
          <a:xfrm>
            <a:off x="5152680" y="1769040"/>
            <a:ext cx="4426920" cy="4384440"/>
          </a:xfrm>
          <a:prstGeom prst="rect">
            <a:avLst/>
          </a:prstGeom>
        </p:spPr>
        <p:txBody>
          <a:bodyPr lIns="0" rIns="0" tIns="0" bIns="0"/>
          <a:p>
            <a:pPr>
              <a:buSzPct val="45000"/>
              <a:buFont typeface="StarSymbol"/>
              <a:buChar char=""/>
            </a:pPr>
            <a:r>
              <a:rPr lang="en-US" sz="3200">
                <a:latin typeface="Arial"/>
              </a:rPr>
              <a:t>A switch serves as a controller, enabling local networked devices to talk to each other.</a:t>
            </a:r>
            <a:endParaRPr/>
          </a:p>
          <a:p>
            <a:pPr>
              <a:buSzPct val="45000"/>
              <a:buFont typeface="StarSymbol"/>
              <a:buChar char=""/>
            </a:pPr>
            <a:r>
              <a:rPr lang="en-US" sz="3200">
                <a:latin typeface="Arial"/>
              </a:rPr>
              <a:t>Think of your local post office.</a:t>
            </a:r>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 name="TextShape 1"/>
          <p:cNvSpPr txBox="1"/>
          <p:nvPr/>
        </p:nvSpPr>
        <p:spPr>
          <a:xfrm>
            <a:off x="504000" y="301320"/>
            <a:ext cx="9071640" cy="1262160"/>
          </a:xfrm>
          <a:prstGeom prst="rect">
            <a:avLst/>
          </a:prstGeom>
        </p:spPr>
        <p:txBody>
          <a:bodyPr lIns="0" rIns="0" tIns="0" bIns="0" anchor="ctr"/>
          <a:p>
            <a:pPr algn="ctr"/>
            <a:r>
              <a:rPr lang="en-US" sz="4400">
                <a:latin typeface="Arial"/>
              </a:rPr>
              <a:t>What a Switch Looks Like</a:t>
            </a:r>
            <a:endParaRPr/>
          </a:p>
        </p:txBody>
      </p:sp>
      <p:pic>
        <p:nvPicPr>
          <p:cNvPr id="57" name="" descr=""/>
          <p:cNvPicPr/>
          <p:nvPr/>
        </p:nvPicPr>
        <p:blipFill>
          <a:blip r:embed="rId1"/>
          <a:stretch>
            <a:fillRect/>
          </a:stretch>
        </p:blipFill>
        <p:spPr>
          <a:xfrm>
            <a:off x="236520" y="2743200"/>
            <a:ext cx="4792680" cy="2011680"/>
          </a:xfrm>
          <a:prstGeom prst="rect">
            <a:avLst/>
          </a:prstGeom>
          <a:ln>
            <a:noFill/>
          </a:ln>
        </p:spPr>
      </p:pic>
      <p:pic>
        <p:nvPicPr>
          <p:cNvPr id="58" name="" descr=""/>
          <p:cNvPicPr/>
          <p:nvPr/>
        </p:nvPicPr>
        <p:blipFill>
          <a:blip r:embed="rId2"/>
          <a:stretch>
            <a:fillRect/>
          </a:stretch>
        </p:blipFill>
        <p:spPr>
          <a:xfrm>
            <a:off x="5173560" y="1768680"/>
            <a:ext cx="4384440" cy="438444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 name="TextShape 1"/>
          <p:cNvSpPr txBox="1"/>
          <p:nvPr/>
        </p:nvSpPr>
        <p:spPr>
          <a:xfrm>
            <a:off x="504000" y="301320"/>
            <a:ext cx="9071640" cy="1262160"/>
          </a:xfrm>
          <a:prstGeom prst="rect">
            <a:avLst/>
          </a:prstGeom>
        </p:spPr>
        <p:txBody>
          <a:bodyPr lIns="0" rIns="0" tIns="0" bIns="0" anchor="ctr"/>
          <a:p>
            <a:pPr algn="ctr"/>
            <a:r>
              <a:rPr lang="en-US" sz="4400">
                <a:latin typeface="Arial"/>
              </a:rPr>
              <a:t>What is a Router</a:t>
            </a:r>
            <a:endParaRPr/>
          </a:p>
        </p:txBody>
      </p:sp>
      <p:pic>
        <p:nvPicPr>
          <p:cNvPr id="60" name="" descr=""/>
          <p:cNvPicPr/>
          <p:nvPr/>
        </p:nvPicPr>
        <p:blipFill>
          <a:blip r:embed="rId1"/>
          <a:stretch>
            <a:fillRect/>
          </a:stretch>
        </p:blipFill>
        <p:spPr>
          <a:xfrm>
            <a:off x="524880" y="1768680"/>
            <a:ext cx="4384440" cy="4384440"/>
          </a:xfrm>
          <a:prstGeom prst="rect">
            <a:avLst/>
          </a:prstGeom>
          <a:ln>
            <a:noFill/>
          </a:ln>
        </p:spPr>
      </p:pic>
      <p:sp>
        <p:nvSpPr>
          <p:cNvPr id="61" name="TextShape 2"/>
          <p:cNvSpPr txBox="1"/>
          <p:nvPr/>
        </p:nvSpPr>
        <p:spPr>
          <a:xfrm>
            <a:off x="5152680" y="1769040"/>
            <a:ext cx="4426920" cy="4384440"/>
          </a:xfrm>
          <a:prstGeom prst="rect">
            <a:avLst/>
          </a:prstGeom>
        </p:spPr>
        <p:txBody>
          <a:bodyPr lIns="0" rIns="0" tIns="0" bIns="0"/>
          <a:p>
            <a:pPr>
              <a:buSzPct val="45000"/>
              <a:buFont typeface="StarSymbol"/>
              <a:buChar char=""/>
            </a:pPr>
            <a:r>
              <a:rPr lang="en-US" sz="3200">
                <a:latin typeface="Arial"/>
              </a:rPr>
              <a:t>A router links devices to the Internet or Wide Area Network.</a:t>
            </a:r>
            <a:endParaRPr/>
          </a:p>
          <a:p>
            <a:pPr>
              <a:buSzPct val="45000"/>
              <a:buFont typeface="StarSymbol"/>
              <a:buChar char=""/>
            </a:pPr>
            <a:r>
              <a:rPr lang="en-US" sz="3200">
                <a:latin typeface="Arial"/>
              </a:rPr>
              <a:t>A router acts as a dispatcher, choosing the best path for information to travel so it's received quickly.</a:t>
            </a:r>
            <a:endParaRPr/>
          </a:p>
          <a:p>
            <a:pPr>
              <a:buSzPct val="45000"/>
              <a:buFont typeface="StarSymbol"/>
              <a:buChar char=""/>
            </a:pPr>
            <a:r>
              <a:rPr lang="en-US" sz="3200">
                <a:latin typeface="Arial"/>
              </a:rPr>
              <a:t>Think of your regional post office.</a:t>
            </a: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2" name="TextShape 1"/>
          <p:cNvSpPr txBox="1"/>
          <p:nvPr/>
        </p:nvSpPr>
        <p:spPr>
          <a:xfrm>
            <a:off x="504000" y="301320"/>
            <a:ext cx="9071640" cy="1262160"/>
          </a:xfrm>
          <a:prstGeom prst="rect">
            <a:avLst/>
          </a:prstGeom>
        </p:spPr>
        <p:txBody>
          <a:bodyPr lIns="0" rIns="0" tIns="0" bIns="0" anchor="ctr"/>
          <a:p>
            <a:pPr algn="ctr"/>
            <a:r>
              <a:rPr lang="en-US" sz="4400">
                <a:latin typeface="Arial"/>
              </a:rPr>
              <a:t>What a Router Looks Like</a:t>
            </a:r>
            <a:endParaRPr/>
          </a:p>
        </p:txBody>
      </p:sp>
      <p:pic>
        <p:nvPicPr>
          <p:cNvPr id="63" name="" descr=""/>
          <p:cNvPicPr/>
          <p:nvPr/>
        </p:nvPicPr>
        <p:blipFill>
          <a:blip r:embed="rId1"/>
          <a:stretch>
            <a:fillRect/>
          </a:stretch>
        </p:blipFill>
        <p:spPr>
          <a:xfrm>
            <a:off x="5362560" y="1737360"/>
            <a:ext cx="4147200" cy="5029200"/>
          </a:xfrm>
          <a:prstGeom prst="rect">
            <a:avLst/>
          </a:prstGeom>
          <a:ln>
            <a:noFill/>
          </a:ln>
        </p:spPr>
      </p:pic>
      <p:pic>
        <p:nvPicPr>
          <p:cNvPr id="64" name="" descr=""/>
          <p:cNvPicPr/>
          <p:nvPr/>
        </p:nvPicPr>
        <p:blipFill>
          <a:blip r:embed="rId2"/>
          <a:stretch>
            <a:fillRect/>
          </a:stretch>
        </p:blipFill>
        <p:spPr>
          <a:xfrm>
            <a:off x="7560" y="2965680"/>
            <a:ext cx="5394960" cy="2377440"/>
          </a:xfrm>
          <a:prstGeom prst="rect">
            <a:avLst/>
          </a:prstGeom>
          <a:ln>
            <a:noFill/>
          </a:ln>
        </p:spPr>
      </p:pic>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5" name="TextShape 1"/>
          <p:cNvSpPr txBox="1"/>
          <p:nvPr/>
        </p:nvSpPr>
        <p:spPr>
          <a:xfrm>
            <a:off x="504000" y="301320"/>
            <a:ext cx="9071640" cy="1262160"/>
          </a:xfrm>
          <a:prstGeom prst="rect">
            <a:avLst/>
          </a:prstGeom>
        </p:spPr>
        <p:txBody>
          <a:bodyPr lIns="0" rIns="0" tIns="0" bIns="0" anchor="ctr"/>
          <a:p>
            <a:pPr algn="ctr"/>
            <a:r>
              <a:rPr lang="en-US" sz="4400">
                <a:latin typeface="Arial"/>
              </a:rPr>
              <a:t>What is a Datagram?</a:t>
            </a:r>
            <a:endParaRPr/>
          </a:p>
        </p:txBody>
      </p:sp>
      <p:sp>
        <p:nvSpPr>
          <p:cNvPr id="66" name="TextShape 2"/>
          <p:cNvSpPr txBox="1"/>
          <p:nvPr/>
        </p:nvSpPr>
        <p:spPr>
          <a:xfrm>
            <a:off x="504000" y="1769040"/>
            <a:ext cx="4426920" cy="4384440"/>
          </a:xfrm>
          <a:prstGeom prst="rect">
            <a:avLst/>
          </a:prstGeom>
        </p:spPr>
        <p:txBody>
          <a:bodyPr lIns="0" rIns="0" tIns="0" bIns="0"/>
          <a:p>
            <a:pPr>
              <a:buSzPct val="45000"/>
              <a:buFont typeface="StarSymbol"/>
              <a:buChar char=""/>
            </a:pPr>
            <a:r>
              <a:rPr lang="en-US" sz="3200">
                <a:latin typeface="Arial"/>
              </a:rPr>
              <a:t>A piece of data that carries source and destination information in a network.</a:t>
            </a:r>
            <a:endParaRPr/>
          </a:p>
          <a:p>
            <a:pPr>
              <a:buSzPct val="45000"/>
              <a:buFont typeface="StarSymbol"/>
              <a:buChar char=""/>
            </a:pPr>
            <a:r>
              <a:rPr lang="en-US" sz="3200">
                <a:latin typeface="Arial"/>
              </a:rPr>
              <a:t>Think of a piece of mail as a datagram</a:t>
            </a:r>
            <a:endParaRPr/>
          </a:p>
          <a:p>
            <a:pPr>
              <a:buSzPct val="45000"/>
              <a:buFont typeface="StarSymbol"/>
              <a:buChar char=""/>
            </a:pPr>
            <a:r>
              <a:rPr lang="en-US" sz="3200">
                <a:latin typeface="Arial"/>
              </a:rPr>
              <a:t>From == source</a:t>
            </a:r>
            <a:endParaRPr/>
          </a:p>
          <a:p>
            <a:pPr>
              <a:buSzPct val="45000"/>
              <a:buFont typeface="StarSymbol"/>
              <a:buChar char=""/>
            </a:pPr>
            <a:r>
              <a:rPr lang="en-US" sz="3200">
                <a:latin typeface="Arial"/>
              </a:rPr>
              <a:t>To == destination </a:t>
            </a:r>
            <a:endParaRPr/>
          </a:p>
        </p:txBody>
      </p:sp>
      <p:pic>
        <p:nvPicPr>
          <p:cNvPr id="67" name="" descr=""/>
          <p:cNvPicPr/>
          <p:nvPr/>
        </p:nvPicPr>
        <p:blipFill>
          <a:blip r:embed="rId1"/>
          <a:stretch>
            <a:fillRect/>
          </a:stretch>
        </p:blipFill>
        <p:spPr>
          <a:xfrm>
            <a:off x="3931920" y="640080"/>
            <a:ext cx="6949440" cy="5577840"/>
          </a:xfrm>
          <a:prstGeom prst="rect">
            <a:avLst/>
          </a:prstGeom>
          <a:ln>
            <a:noFill/>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